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6" r:id="rId5"/>
    <p:sldId id="261" r:id="rId6"/>
    <p:sldId id="331" r:id="rId7"/>
    <p:sldId id="332" r:id="rId8"/>
    <p:sldId id="262" r:id="rId9"/>
    <p:sldId id="265" r:id="rId10"/>
    <p:sldId id="333" r:id="rId11"/>
    <p:sldId id="330" r:id="rId12"/>
    <p:sldId id="269" r:id="rId13"/>
    <p:sldId id="328" r:id="rId14"/>
    <p:sldId id="329" r:id="rId15"/>
    <p:sldId id="272" r:id="rId16"/>
    <p:sldId id="335" r:id="rId17"/>
    <p:sldId id="286" r:id="rId18"/>
    <p:sldId id="296" r:id="rId19"/>
    <p:sldId id="334" r:id="rId20"/>
    <p:sldId id="297" r:id="rId21"/>
    <p:sldId id="324" r:id="rId22"/>
    <p:sldId id="298" r:id="rId23"/>
    <p:sldId id="312" r:id="rId24"/>
    <p:sldId id="323" r:id="rId25"/>
    <p:sldId id="313" r:id="rId26"/>
    <p:sldId id="315" r:id="rId27"/>
    <p:sldId id="316" r:id="rId28"/>
    <p:sldId id="303" r:id="rId29"/>
    <p:sldId id="317" r:id="rId30"/>
    <p:sldId id="318" r:id="rId31"/>
    <p:sldId id="320" r:id="rId32"/>
    <p:sldId id="319" r:id="rId33"/>
    <p:sldId id="322" r:id="rId34"/>
    <p:sldId id="321" r:id="rId35"/>
    <p:sldId id="263" r:id="rId36"/>
    <p:sldId id="264" r:id="rId37"/>
    <p:sldId id="327" r:id="rId38"/>
    <p:sldId id="266" r:id="rId39"/>
    <p:sldId id="267" r:id="rId40"/>
    <p:sldId id="268" r:id="rId41"/>
    <p:sldId id="285" r:id="rId42"/>
    <p:sldId id="270" r:id="rId43"/>
    <p:sldId id="271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306" r:id="rId57"/>
    <p:sldId id="307" r:id="rId58"/>
    <p:sldId id="308" r:id="rId59"/>
    <p:sldId id="309" r:id="rId60"/>
    <p:sldId id="310" r:id="rId61"/>
    <p:sldId id="311" r:id="rId62"/>
    <p:sldId id="287" r:id="rId63"/>
    <p:sldId id="293" r:id="rId64"/>
    <p:sldId id="294" r:id="rId65"/>
    <p:sldId id="289" r:id="rId66"/>
    <p:sldId id="290" r:id="rId67"/>
    <p:sldId id="291" r:id="rId68"/>
    <p:sldId id="292" r:id="rId69"/>
    <p:sldId id="288" r:id="rId70"/>
    <p:sldId id="295" r:id="rId71"/>
    <p:sldId id="300" r:id="rId72"/>
    <p:sldId id="301" r:id="rId73"/>
    <p:sldId id="302" r:id="rId74"/>
    <p:sldId id="325" r:id="rId75"/>
    <p:sldId id="326" r:id="rId76"/>
    <p:sldId id="304" r:id="rId77"/>
    <p:sldId id="30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" initials="A" lastIdx="1" clrIdx="0">
    <p:extLst>
      <p:ext uri="{19B8F6BF-5375-455C-9EA6-DF929625EA0E}">
        <p15:presenceInfo xmlns:p15="http://schemas.microsoft.com/office/powerpoint/2012/main" userId="1ecd8cc90ef30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67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3T11:07:23.15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198791-9135-497E-A207-E7928D715BE5}"/>
              </a:ext>
            </a:extLst>
          </p:cNvPr>
          <p:cNvSpPr txBox="1"/>
          <p:nvPr/>
        </p:nvSpPr>
        <p:spPr>
          <a:xfrm>
            <a:off x="6867697" y="5334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SVTH: TRẦN HOÀNG ANH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CA3D9-B396-2001-E6A8-A8A3A0236578}"/>
              </a:ext>
            </a:extLst>
          </p:cNvPr>
          <p:cNvSpPr txBox="1"/>
          <p:nvPr/>
        </p:nvSpPr>
        <p:spPr>
          <a:xfrm>
            <a:off x="6796676" y="4744903"/>
            <a:ext cx="678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GVHD: </a:t>
            </a:r>
            <a:r>
              <a:rPr lang="en-US" sz="2800" dirty="0"/>
              <a:t>HỒ MINH CHÍNH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module chuyển đổi tính hiệu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6096000" y="2670172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41935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5" y="246697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FC3A0-CB1B-4C07-9488-33103B09EF80}"/>
              </a:ext>
            </a:extLst>
          </p:cNvPr>
          <p:cNvSpPr txBox="1"/>
          <p:nvPr/>
        </p:nvSpPr>
        <p:spPr>
          <a:xfrm>
            <a:off x="211014" y="5156195"/>
            <a:ext cx="289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</a:t>
            </a:r>
            <a:r>
              <a:rPr lang="vi-VN" b="1" dirty="0"/>
              <a:t> 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FF71-F75D-405B-83F6-7481A9A8587E}"/>
              </a:ext>
            </a:extLst>
          </p:cNvPr>
          <p:cNvSpPr txBox="1"/>
          <p:nvPr/>
        </p:nvSpPr>
        <p:spPr>
          <a:xfrm>
            <a:off x="3302000" y="5156195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0A95-C107-48D6-96A4-AE2065BB33C7}"/>
              </a:ext>
            </a:extLst>
          </p:cNvPr>
          <p:cNvSpPr txBox="1"/>
          <p:nvPr/>
        </p:nvSpPr>
        <p:spPr>
          <a:xfrm>
            <a:off x="6357570" y="515619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1800" b="1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pwmToAnalog</a:t>
            </a:r>
            <a:endParaRPr lang="en-US" b="1" dirty="0"/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6FA79121-91B1-4C4B-81A1-9A4F0A68C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0201" y="2263773"/>
            <a:ext cx="2449702" cy="2533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B331C-BB73-4127-B901-132420ABC714}"/>
              </a:ext>
            </a:extLst>
          </p:cNvPr>
          <p:cNvSpPr txBox="1"/>
          <p:nvPr/>
        </p:nvSpPr>
        <p:spPr>
          <a:xfrm>
            <a:off x="9086850" y="5156193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b="1" dirty="0"/>
              <a:t>Mạch chia áp tự thiết kế </a:t>
            </a:r>
          </a:p>
        </p:txBody>
      </p:sp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925" y="2019301"/>
            <a:ext cx="10810875" cy="4248150"/>
          </a:xfrm>
        </p:spPr>
        <p:txBody>
          <a:bodyPr/>
          <a:lstStyle/>
          <a:p>
            <a:r>
              <a:rPr lang="vi-VN" dirty="0"/>
              <a:t>Module</a:t>
            </a:r>
            <a:r>
              <a:rPr lang="en-US" dirty="0"/>
              <a:t>::</a:t>
            </a:r>
            <a:r>
              <a:rPr lang="vi-VN" dirty="0"/>
              <a:t>DC 24V to DC 5V</a:t>
            </a:r>
            <a:endParaRPr lang="en-US" dirty="0"/>
          </a:p>
          <a:p>
            <a:endParaRPr lang="en-US" dirty="0"/>
          </a:p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076" y="237172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10BF-F92D-11E0-1D96-80150DBA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thống điện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F514-A981-DFA1-C603-8658DB1E1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7ED5F-6E5A-7E79-2F39-464EE4EF67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67412-48AC-CB05-CC78-E8BD638EE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2" t="4051" r="30460" b="4946"/>
          <a:stretch/>
        </p:blipFill>
        <p:spPr>
          <a:xfrm>
            <a:off x="425510" y="1849116"/>
            <a:ext cx="2609850" cy="278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BA9A4-A90C-01B8-D573-08D0E48A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86" y="3625148"/>
            <a:ext cx="2740003" cy="3232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EC2D3-2FFE-09A9-CAAB-FD401FA2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72" y="119384"/>
            <a:ext cx="3372830" cy="357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02491-7EC3-D89C-2DDE-1E278F8EC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275" y="3569712"/>
            <a:ext cx="4577617" cy="30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0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908050"/>
          </a:xfrm>
        </p:spPr>
        <p:txBody>
          <a:bodyPr/>
          <a:lstStyle/>
          <a:p>
            <a:r>
              <a:rPr lang="vi-VN" dirty="0"/>
              <a:t>Định hướng của phần mềm </a:t>
            </a:r>
            <a:r>
              <a:rPr lang="vi-VN" dirty="0" err="1"/>
              <a:t>bare-metal</a:t>
            </a:r>
            <a:r>
              <a:rPr lang="vi-VN" dirty="0"/>
              <a:t> hay RTOS?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event.</a:t>
            </a:r>
          </a:p>
          <a:p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thực.</a:t>
            </a:r>
          </a:p>
          <a:p>
            <a:r>
              <a:rPr lang="vi-VN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</a:t>
            </a:r>
          </a:p>
          <a:p>
            <a:r>
              <a:rPr lang="vi-VN" dirty="0"/>
              <a:t>Do đó áp dụng hệ điều hành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8857-8CE7-44F7-9F3A-483A6C73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</a:t>
            </a:r>
            <a:r>
              <a:rPr lang="vi-VN" dirty="0" err="1"/>
              <a:t>periperals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7D75-0523-71BB-9FFE-7D314F742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5425D-BA52-A04F-9E5B-A19FDB1A25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Firmware </a:t>
            </a:r>
            <a:r>
              <a:rPr lang="vi-VN" sz="2400" dirty="0" err="1"/>
              <a:t>External</a:t>
            </a:r>
            <a:r>
              <a:rPr lang="vi-VN" sz="2400" dirty="0"/>
              <a:t> </a:t>
            </a:r>
            <a:r>
              <a:rPr lang="vi-VN" sz="2400" dirty="0" err="1"/>
              <a:t>Interrupt</a:t>
            </a:r>
            <a:r>
              <a:rPr lang="vi-VN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PWM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ADC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</a:t>
            </a:r>
            <a:r>
              <a:rPr lang="vi-VN" sz="2400" dirty="0" err="1"/>
              <a:t>Digital</a:t>
            </a:r>
            <a:r>
              <a:rPr lang="vi-VN" sz="2400" dirty="0"/>
              <a:t> </a:t>
            </a:r>
            <a:r>
              <a:rPr lang="vi-VN" sz="2400" dirty="0" err="1"/>
              <a:t>Output</a:t>
            </a:r>
            <a:endParaRPr lang="vi-VN" sz="2400" dirty="0"/>
          </a:p>
          <a:p>
            <a:pPr marL="285750" indent="-285750">
              <a:buFontTx/>
              <a:buChar char="-"/>
            </a:pPr>
            <a:r>
              <a:rPr lang="vi-VN" sz="2400" dirty="0"/>
              <a:t>Firmware PID</a:t>
            </a:r>
          </a:p>
        </p:txBody>
      </p:sp>
    </p:spTree>
    <p:extLst>
      <p:ext uri="{BB962C8B-B14F-4D97-AF65-F5344CB8AC3E}">
        <p14:creationId xmlns:p14="http://schemas.microsoft.com/office/powerpoint/2010/main" val="21513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Đúng về mặc </a:t>
            </a:r>
            <a:r>
              <a:rPr lang="vi-VN" sz="2400" dirty="0" err="1"/>
              <a:t>logic</a:t>
            </a:r>
            <a:r>
              <a:rPr lang="vi-VN" sz="2400" dirty="0"/>
              <a:t>, nhưng có sai số gây ra bởi vì hiệu năng, linh kiện, độ ưu tiên của các </a:t>
            </a:r>
            <a:r>
              <a:rPr lang="vi-VN" sz="2400" dirty="0" err="1"/>
              <a:t>task</a:t>
            </a:r>
            <a:r>
              <a:rPr lang="vi-VN" sz="2400" dirty="0"/>
              <a:t>:</a:t>
            </a:r>
            <a:endParaRPr lang="vi-VN" sz="2800" dirty="0"/>
          </a:p>
          <a:p>
            <a:pPr marL="971550" lvl="1" indent="-285750">
              <a:buFontTx/>
              <a:buChar char="-"/>
            </a:pPr>
            <a:r>
              <a:rPr lang="vi-VN" sz="2000" dirty="0"/>
              <a:t>Đánh giá độ tuyến tính của Module tự thiết kế</a:t>
            </a:r>
          </a:p>
          <a:p>
            <a:pPr marL="971550" lvl="1" indent="-285750">
              <a:buFontTx/>
              <a:buChar char="-"/>
            </a:pPr>
            <a:r>
              <a:rPr lang="vi-VN" sz="2000" dirty="0"/>
              <a:t>Chất lượng biểu đồ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board vi điều khiển và màng hình cảm ứng thay thế PLC S7-1200 và màng hình HMI.</a:t>
            </a:r>
          </a:p>
          <a:p>
            <a:endParaRPr lang="vi-VN" sz="28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0B7E7E21-93D1-4969-B808-3E3E6CAE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247791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931660E3-5CC8-439C-8927-67143299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500" y="3257016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5D540A-8BFE-40C4-AD3B-87F6B3EF99F3}"/>
              </a:ext>
            </a:extLst>
          </p:cNvPr>
          <p:cNvSpPr/>
          <p:nvPr/>
        </p:nvSpPr>
        <p:spPr>
          <a:xfrm>
            <a:off x="5145150" y="4173416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Diagram: Đường đi của dữ liệu từ cảm biến đến biểu đồ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" name="pic">
            <a:extLst>
              <a:ext uri="{FF2B5EF4-FFF2-40B4-BE49-F238E27FC236}">
                <a16:creationId xmlns:a16="http://schemas.microsoft.com/office/drawing/2014/main" id="{1FC9B07B-7F82-40AC-890A-BB25A096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9" y="2094166"/>
            <a:ext cx="6342325" cy="46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đồ, qua debuger Segger systemView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28,952 - 28,940 = 0.012 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  <p:pic>
        <p:nvPicPr>
          <p:cNvPr id="1028" name="Picture 4" descr="Photos">
            <a:extLst>
              <a:ext uri="{FF2B5EF4-FFF2-40B4-BE49-F238E27FC236}">
                <a16:creationId xmlns:a16="http://schemas.microsoft.com/office/drawing/2014/main" id="{63B1974E-A7AA-7C1B-5C64-3442DC98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0" y="336126"/>
            <a:ext cx="1217583" cy="7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7AC-17C6-B71D-302A-EF0CB50E6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90549"/>
            <a:ext cx="10515600" cy="945117"/>
          </a:xfrm>
        </p:spPr>
        <p:txBody>
          <a:bodyPr>
            <a:normAutofit/>
          </a:bodyPr>
          <a:lstStyle/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4E24-A157-A0B8-E482-57EB222E6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69D3-7C91-EA36-8C27-23C9ABF5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35" b="23473"/>
          <a:stretch/>
        </p:blipFill>
        <p:spPr>
          <a:xfrm>
            <a:off x="8035786" y="1865275"/>
            <a:ext cx="2859710" cy="36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4D32E-E015-A26D-0407-9AD5AEFC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2019300"/>
            <a:ext cx="5945810" cy="333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0FE9D-626C-8C56-0F72-4A4E6E5E8B1D}"/>
              </a:ext>
            </a:extLst>
          </p:cNvPr>
          <p:cNvSpPr txBox="1"/>
          <p:nvPr/>
        </p:nvSpPr>
        <p:spPr>
          <a:xfrm>
            <a:off x="5356252" y="547115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lưu lượng</a:t>
            </a:r>
          </a:p>
        </p:txBody>
      </p:sp>
    </p:spTree>
    <p:extLst>
      <p:ext uri="{BB962C8B-B14F-4D97-AF65-F5344CB8AC3E}">
        <p14:creationId xmlns:p14="http://schemas.microsoft.com/office/powerpoint/2010/main" val="1123599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A4DD-91C5-48A4-993D-BA64541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hệ PCS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0A8B-7E6B-49CA-B8D6-AE8F3EFE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DD61-6E95-4885-B1CA-5AE79D76F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sz="2800" dirty="0"/>
              <a:t>Thí nghiệm điều khiển: </a:t>
            </a:r>
            <a:r>
              <a:rPr lang="vi-VN" sz="2800" dirty="0" err="1"/>
              <a:t>closed</a:t>
            </a:r>
            <a:r>
              <a:rPr lang="vi-VN" sz="2800" dirty="0"/>
              <a:t> </a:t>
            </a:r>
            <a:r>
              <a:rPr lang="vi-VN" sz="2800" dirty="0" err="1"/>
              <a:t>loop</a:t>
            </a:r>
            <a:r>
              <a:rPr lang="vi-VN" sz="2800" dirty="0"/>
              <a:t> </a:t>
            </a:r>
            <a:r>
              <a:rPr lang="vi-VN" sz="2800" dirty="0" err="1"/>
              <a:t>control</a:t>
            </a:r>
            <a:r>
              <a:rPr lang="vi-VN" sz="2800" dirty="0"/>
              <a:t> (PID), 2-step </a:t>
            </a:r>
            <a:r>
              <a:rPr lang="vi-VN" sz="2800" dirty="0" err="1"/>
              <a:t>control</a:t>
            </a:r>
            <a:endParaRPr lang="vi-VN" sz="2800" dirty="0"/>
          </a:p>
          <a:p>
            <a:pPr marL="285750" indent="-285750">
              <a:buFontTx/>
              <a:buChar char="-"/>
            </a:pPr>
            <a:r>
              <a:rPr lang="vi-VN" sz="2800" dirty="0"/>
              <a:t>Đối tượng thí nghiêm: </a:t>
            </a:r>
          </a:p>
          <a:p>
            <a:pPr lvl="1" indent="0">
              <a:buNone/>
            </a:pPr>
            <a:r>
              <a:rPr lang="vi-VN" sz="2800" dirty="0"/>
              <a:t>+ Mức nước (</a:t>
            </a:r>
            <a:r>
              <a:rPr lang="vi-VN" sz="2800" dirty="0" err="1"/>
              <a:t>Level</a:t>
            </a:r>
            <a:r>
              <a:rPr lang="vi-VN" sz="2800" dirty="0"/>
              <a:t>) </a:t>
            </a:r>
          </a:p>
          <a:p>
            <a:pPr lvl="1" indent="0">
              <a:buNone/>
            </a:pPr>
            <a:r>
              <a:rPr lang="vi-VN" sz="2800" dirty="0"/>
              <a:t>+ Lưu lượng (</a:t>
            </a:r>
            <a:r>
              <a:rPr lang="vi-VN" sz="2800" dirty="0" err="1"/>
              <a:t>flow</a:t>
            </a:r>
            <a:r>
              <a:rPr lang="vi-VN" sz="2800" dirty="0"/>
              <a:t> </a:t>
            </a:r>
            <a:r>
              <a:rPr lang="vi-VN" sz="2800" dirty="0" err="1"/>
              <a:t>rate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Áp suất (</a:t>
            </a:r>
            <a:r>
              <a:rPr lang="vi-VN" sz="2800" dirty="0" err="1"/>
              <a:t>pressure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Nhiệt độ (</a:t>
            </a:r>
            <a:r>
              <a:rPr lang="vi-VN" sz="2800" dirty="0" err="1"/>
              <a:t>temperature</a:t>
            </a:r>
            <a:r>
              <a:rPr lang="vi-VN" sz="2800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9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2536166" y="1983031"/>
            <a:ext cx="7791631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9A0D-0CB2-AACB-F709-C3A93AB0F81E}"/>
              </a:ext>
            </a:extLst>
          </p:cNvPr>
          <p:cNvSpPr txBox="1"/>
          <p:nvPr/>
        </p:nvSpPr>
        <p:spPr>
          <a:xfrm>
            <a:off x="312707" y="4986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GVHD: </a:t>
            </a:r>
            <a:r>
              <a:rPr lang="en-US" sz="1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1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0F30C-C1C8-E40A-F85A-78E20E80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Giới hạn đề tài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B4564-8540-D7A1-C6E2-618FC91AB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63C6C-331D-E3F1-9EB4-7F36E48201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Thí nghiệm điều khiển: </a:t>
            </a:r>
            <a:r>
              <a:rPr lang="vi-VN" sz="2800" dirty="0" err="1"/>
              <a:t>closed</a:t>
            </a:r>
            <a:r>
              <a:rPr lang="vi-VN" sz="2800" dirty="0"/>
              <a:t> </a:t>
            </a:r>
            <a:r>
              <a:rPr lang="vi-VN" sz="2800" dirty="0" err="1"/>
              <a:t>loop</a:t>
            </a:r>
            <a:r>
              <a:rPr lang="vi-VN" sz="2800" dirty="0"/>
              <a:t> </a:t>
            </a:r>
            <a:r>
              <a:rPr lang="vi-VN" sz="2800" dirty="0" err="1"/>
              <a:t>control</a:t>
            </a:r>
            <a:r>
              <a:rPr lang="vi-VN" sz="2800" dirty="0"/>
              <a:t> (PID)</a:t>
            </a:r>
          </a:p>
          <a:p>
            <a:pPr marL="285750" indent="-285750">
              <a:buFontTx/>
              <a:buChar char="-"/>
            </a:pPr>
            <a:r>
              <a:rPr lang="vi-VN" sz="2800" dirty="0"/>
              <a:t>Đối tượng thí nghiêm: </a:t>
            </a:r>
          </a:p>
          <a:p>
            <a:pPr lvl="1" indent="0">
              <a:buNone/>
            </a:pPr>
            <a:r>
              <a:rPr lang="vi-VN" sz="2800" dirty="0"/>
              <a:t>+ Mức nước (</a:t>
            </a:r>
            <a:r>
              <a:rPr lang="vi-VN" sz="2800" dirty="0" err="1"/>
              <a:t>Level</a:t>
            </a:r>
            <a:r>
              <a:rPr lang="vi-VN" sz="2800" dirty="0"/>
              <a:t>) </a:t>
            </a:r>
          </a:p>
          <a:p>
            <a:pPr lvl="1" indent="0">
              <a:buNone/>
            </a:pPr>
            <a:r>
              <a:rPr lang="vi-VN" sz="2800" dirty="0"/>
              <a:t>+ Lưu lượng (</a:t>
            </a:r>
            <a:r>
              <a:rPr lang="vi-VN" sz="2800" dirty="0" err="1"/>
              <a:t>flow</a:t>
            </a:r>
            <a:r>
              <a:rPr lang="vi-VN" sz="2800" dirty="0"/>
              <a:t> </a:t>
            </a:r>
            <a:r>
              <a:rPr lang="vi-VN" sz="2800" dirty="0" err="1"/>
              <a:t>rate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Áp suất (</a:t>
            </a:r>
            <a:r>
              <a:rPr lang="vi-VN" sz="2800" dirty="0" err="1"/>
              <a:t>pressure</a:t>
            </a:r>
            <a:r>
              <a:rPr lang="vi-VN" sz="2800" dirty="0"/>
              <a:t>)</a:t>
            </a:r>
          </a:p>
          <a:p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3091104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PLC HIM và Vi điều khiển + mành hình cảm ứng.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touckGfxDemo">
            <a:hlinkClick r:id="" action="ppaction://media"/>
            <a:extLst>
              <a:ext uri="{FF2B5EF4-FFF2-40B4-BE49-F238E27FC236}">
                <a16:creationId xmlns:a16="http://schemas.microsoft.com/office/drawing/2014/main" id="{39237447-9343-4F2D-8853-54F8AF2A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97" y="1676400"/>
            <a:ext cx="6307749" cy="3593022"/>
          </a:xfrm>
          <a:prstGeom prst="rect">
            <a:avLst/>
          </a:prstGeom>
        </p:spPr>
      </p:pic>
      <p:pic>
        <p:nvPicPr>
          <p:cNvPr id="9" name="PlcHIMDemo">
            <a:hlinkClick r:id="" action="ppaction://media"/>
            <a:extLst>
              <a:ext uri="{FF2B5EF4-FFF2-40B4-BE49-F238E27FC236}">
                <a16:creationId xmlns:a16="http://schemas.microsoft.com/office/drawing/2014/main" id="{6EB15370-89B4-4645-ADDA-5052275E9E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2813" y="1699795"/>
            <a:ext cx="5150288" cy="356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0F2D1-D851-414D-9D24-497F5BCA3C9F}"/>
              </a:ext>
            </a:extLst>
          </p:cNvPr>
          <p:cNvSpPr txBox="1"/>
          <p:nvPr/>
        </p:nvSpPr>
        <p:spPr>
          <a:xfrm>
            <a:off x="838200" y="5503985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</a:t>
            </a:r>
            <a:r>
              <a:rPr lang="vi-VN" dirty="0"/>
              <a:t>được thiết kế cho vi điều khiển Stm32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1FE0B-284A-438B-8F03-368F339A6ED5}"/>
              </a:ext>
            </a:extLst>
          </p:cNvPr>
          <p:cNvSpPr txBox="1"/>
          <p:nvPr/>
        </p:nvSpPr>
        <p:spPr>
          <a:xfrm>
            <a:off x="8505364" y="5421923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UI cho PLC và 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399" y="1115339"/>
            <a:ext cx="9448801" cy="55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1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25" y="3318409"/>
            <a:ext cx="2540597" cy="25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àn hình cảm ứng TFT Shield 2.4 inch (Arduino Compatible)- iMaker.vn">
            <a:extLst>
              <a:ext uri="{FF2B5EF4-FFF2-40B4-BE49-F238E27FC236}">
                <a16:creationId xmlns:a16="http://schemas.microsoft.com/office/drawing/2014/main" id="{591DD456-C72B-47B6-956C-5DE7D528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5326" r="2899" b="21479"/>
          <a:stretch/>
        </p:blipFill>
        <p:spPr bwMode="auto">
          <a:xfrm>
            <a:off x="2095926" y="3551398"/>
            <a:ext cx="2984480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2A1EDC-E191-485C-83AD-7AC8AEA8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9" t="6238" r="9449" b="3270"/>
          <a:stretch/>
        </p:blipFill>
        <p:spPr bwMode="auto">
          <a:xfrm>
            <a:off x="5634400" y="3318409"/>
            <a:ext cx="2540597" cy="22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072BE-1A5E-7B1A-AEA2-5548BACAAEB5}"/>
              </a:ext>
            </a:extLst>
          </p:cNvPr>
          <p:cNvSpPr txBox="1"/>
          <p:nvPr/>
        </p:nvSpPr>
        <p:spPr>
          <a:xfrm>
            <a:off x="9263274" y="5719205"/>
            <a:ext cx="298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Stm32 DISC </a:t>
            </a:r>
            <a:r>
              <a:rPr lang="vi-VN" dirty="0" err="1"/>
              <a:t>board</a:t>
            </a:r>
            <a:r>
              <a:rPr lang="vi-VN" dirty="0"/>
              <a:t> có cả</a:t>
            </a:r>
          </a:p>
          <a:p>
            <a:r>
              <a:rPr lang="vi-VN" dirty="0" err="1"/>
              <a:t>frontEnd</a:t>
            </a:r>
            <a:r>
              <a:rPr lang="vi-VN" dirty="0"/>
              <a:t> và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759DE-AD52-3D99-5283-3928EFD3EFAB}"/>
              </a:ext>
            </a:extLst>
          </p:cNvPr>
          <p:cNvSpPr txBox="1"/>
          <p:nvPr/>
        </p:nvSpPr>
        <p:spPr>
          <a:xfrm>
            <a:off x="1754279" y="5855691"/>
            <a:ext cx="29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Arduino </a:t>
            </a:r>
            <a:r>
              <a:rPr lang="vi-VN" dirty="0" err="1"/>
              <a:t>vs</a:t>
            </a:r>
            <a:r>
              <a:rPr lang="vi-VN" dirty="0"/>
              <a:t> Touch </a:t>
            </a:r>
            <a:r>
              <a:rPr lang="vi-VN" dirty="0" err="1"/>
              <a:t>screen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8D3F9-6D95-4B61-5CAF-BCE747364DB8}"/>
              </a:ext>
            </a:extLst>
          </p:cNvPr>
          <p:cNvSpPr txBox="1"/>
          <p:nvPr/>
        </p:nvSpPr>
        <p:spPr>
          <a:xfrm>
            <a:off x="4870700" y="573077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Màn hình cảm ứng </a:t>
            </a:r>
            <a:r>
              <a:rPr lang="vi-VN" dirty="0" err="1"/>
              <a:t>Nextion</a:t>
            </a:r>
            <a:r>
              <a:rPr lang="vi-VN" dirty="0"/>
              <a:t> </a:t>
            </a:r>
          </a:p>
          <a:p>
            <a:r>
              <a:rPr lang="vi-VN" dirty="0"/>
              <a:t>(cần có thêm MCU) để làm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C4623-A1C8-F4B7-D995-2DA2D1218DBD}"/>
              </a:ext>
            </a:extLst>
          </p:cNvPr>
          <p:cNvSpPr txBox="1"/>
          <p:nvPr/>
        </p:nvSpPr>
        <p:spPr>
          <a:xfrm>
            <a:off x="530053" y="2228671"/>
            <a:ext cx="469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Dựa trên các tiêu chí: </a:t>
            </a:r>
          </a:p>
          <a:p>
            <a:r>
              <a:rPr lang="vi-VN" dirty="0"/>
              <a:t>- Khảo sát thị trường trong nước.</a:t>
            </a:r>
          </a:p>
          <a:p>
            <a:r>
              <a:rPr lang="vi-VN" dirty="0"/>
              <a:t>- Nền tảng hỗ trợ thiết kế và lập trình UI.</a:t>
            </a:r>
          </a:p>
          <a:p>
            <a:r>
              <a:rPr lang="vi-VN" dirty="0"/>
              <a:t>- Hiệu năng: xung </a:t>
            </a:r>
            <a:r>
              <a:rPr lang="vi-VN" dirty="0" err="1"/>
              <a:t>clock</a:t>
            </a:r>
            <a:endParaRPr lang="vi-VN" dirty="0"/>
          </a:p>
          <a:p>
            <a:r>
              <a:rPr lang="vi-VN" dirty="0"/>
              <a:t>- Cấu hình: Ram, Rom, </a:t>
            </a:r>
            <a:r>
              <a:rPr lang="vi-VN" dirty="0" err="1"/>
              <a:t>ngọại</a:t>
            </a:r>
            <a:r>
              <a:rPr lang="vi-VN" dirty="0"/>
              <a:t> vi hỗ trợ đồ họa…</a:t>
            </a:r>
          </a:p>
        </p:txBody>
      </p:sp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Screen</a:t>
            </a:r>
            <a:r>
              <a:rPr lang="vi-VN" dirty="0"/>
              <a:t>::</a:t>
            </a:r>
            <a:r>
              <a:rPr lang="vi-VN" dirty="0" err="1"/>
              <a:t>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6A4C-EAB4-0420-5085-32DC8BED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hệ 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EA26-A3C8-DBA1-E48E-A97B392A1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CAC4B-CE21-18D2-EAED-0C673E325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- Sơ đồ khối của điều khiển vòng kính của hệ.</a:t>
            </a:r>
          </a:p>
          <a:p>
            <a:r>
              <a:rPr lang="vi-VN" sz="2400" dirty="0"/>
              <a:t>- Các tính hiệu điện</a:t>
            </a:r>
          </a:p>
        </p:txBody>
      </p:sp>
    </p:spTree>
    <p:extLst>
      <p:ext uri="{BB962C8B-B14F-4D97-AF65-F5344CB8AC3E}">
        <p14:creationId xmlns:p14="http://schemas.microsoft.com/office/powerpoint/2010/main" val="175138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10966080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2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2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24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F5ED-79DA-40B3-B138-ABAFD47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sơ đồ điều khiển trên hệ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FF5C-659D-4B12-8B73-EDFB561E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846D960-8882-4848-90FC-595BDE4E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6236" y="2267726"/>
            <a:ext cx="9045089" cy="26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A14F-EC07-440F-8A45-A0BD8B007141}"/>
              </a:ext>
            </a:extLst>
          </p:cNvPr>
          <p:cNvSpPr txBox="1"/>
          <p:nvPr/>
        </p:nvSpPr>
        <p:spPr>
          <a:xfrm>
            <a:off x="527538" y="4548553"/>
            <a:ext cx="2409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Process: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  <a:p>
            <a:pPr marL="285750" indent="-285750">
              <a:buFontTx/>
              <a:buChar char="-"/>
            </a:pPr>
            <a:r>
              <a:rPr lang="vi-VN" dirty="0"/>
              <a:t>Nhiệu độ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8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51300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1764</TotalTime>
  <Words>2602</Words>
  <Application>Microsoft Office PowerPoint</Application>
  <PresentationFormat>Widescreen</PresentationFormat>
  <Paragraphs>458</Paragraphs>
  <Slides>74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Mục tiêu</vt:lpstr>
      <vt:lpstr>Tổng quan hệ PCS</vt:lpstr>
      <vt:lpstr>Giới hạn đề tài</vt:lpstr>
      <vt:lpstr>So sánh PLC HIM và Vi điều khiển + mành hình cảm ứng.</vt:lpstr>
      <vt:lpstr>Chọn phương án</vt:lpstr>
      <vt:lpstr>Phân tích hệ PCS</vt:lpstr>
      <vt:lpstr>Phân tích sơ đồ điều khiển trên hệ</vt:lpstr>
      <vt:lpstr>Phân tích các tín hiệu</vt:lpstr>
      <vt:lpstr>Chọn các module chuyển đổi tính hiệu</vt:lpstr>
      <vt:lpstr>Nguồn</vt:lpstr>
      <vt:lpstr>Sơ đồ khối</vt:lpstr>
      <vt:lpstr>Hệ thống điện</vt:lpstr>
      <vt:lpstr>Thiết kế HMI</vt:lpstr>
      <vt:lpstr>Định hướng của phần mềm bare-metal hay RTOS?</vt:lpstr>
      <vt:lpstr>Viết firmware cho các periperals</vt:lpstr>
      <vt:lpstr>Các task của phần mềm</vt:lpstr>
      <vt:lpstr>Đánh giá chất lượng hệ thống</vt:lpstr>
      <vt:lpstr>Đánh giá chất lượng hệ thống</vt:lpstr>
      <vt:lpstr>Chất lượng biểu đồ</vt:lpstr>
      <vt:lpstr>Kiểm tra chất lượng biểu đồ</vt:lpstr>
      <vt:lpstr>Kiểm tra chất lượng biểu đồ, qua debuger Segger systemView</vt:lpstr>
      <vt:lpstr>PowerPoint Presentation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tiêu chí khi thiết kế HMI</vt:lpstr>
      <vt:lpstr>Kiến trúc của stm32TouchGfx</vt:lpstr>
      <vt:lpstr>Kiến trúc của stm32TouchGfx</vt:lpstr>
      <vt:lpstr>Thiết kế HMI</vt:lpstr>
      <vt:lpstr>Screen::ClosedLoopControl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  <vt:lpstr>Đánh giá chất lượng hệ thống</vt:lpstr>
      <vt:lpstr>Đánh giá chất lượng hệ thống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 Trần Hoàng</cp:lastModifiedBy>
  <cp:revision>267</cp:revision>
  <dcterms:created xsi:type="dcterms:W3CDTF">2023-07-10T11:48:25Z</dcterms:created>
  <dcterms:modified xsi:type="dcterms:W3CDTF">2023-07-13T10:16:56Z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